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210 디딤고딕" panose="020B0600000101010101" charset="-127"/>
      <p:regular r:id="rId18"/>
    </p:embeddedFont>
    <p:embeddedFont>
      <p:font typeface="210 디딤고딕 Bold" panose="020B0600000101010101" charset="-127"/>
      <p:regular r:id="rId19"/>
    </p:embeddedFont>
    <p:embeddedFont>
      <p:font typeface="210 디딤고딕 Light" panose="020B0600000101010101" charset="-127"/>
      <p:regular r:id="rId20"/>
    </p:embeddedFont>
    <p:embeddedFont>
      <p:font typeface="마카롱" panose="020B0600000101010101" charset="-127"/>
      <p:regular r:id="rId21"/>
    </p:embeddedFont>
    <p:embeddedFont>
      <p:font typeface="Arimo Bold" panose="020B0600000101010101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테마 스타일 2 - 강조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AF606853-7671-496A-8E4F-DF71F8EC918B}" styleName="어두운 스타일 1 - 강조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84" y="4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ydg0724" TargetMode="External"/><Relationship Id="rId5" Type="http://schemas.openxmlformats.org/officeDocument/2006/relationships/hyperlink" Target="https://github.com/kimdongiil" TargetMode="External"/><Relationship Id="rId4" Type="http://schemas.openxmlformats.org/officeDocument/2006/relationships/hyperlink" Target="https://github.com/Baaunn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843590" y="1808299"/>
            <a:ext cx="14449364" cy="8478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41"/>
              </a:lnSpc>
            </a:pPr>
            <a:r>
              <a:rPr lang="en-US" sz="8636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스마트글래</a:t>
            </a:r>
            <a:r>
              <a:rPr lang="ko-KR" altLang="en-US" sz="8636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스를</a:t>
            </a:r>
            <a:r>
              <a:rPr lang="en-US" sz="8636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sz="8636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활용한</a:t>
            </a:r>
            <a:r>
              <a:rPr lang="en-US" sz="8636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AR </a:t>
            </a:r>
            <a:r>
              <a:rPr lang="en-US" sz="8636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피트니스</a:t>
            </a:r>
            <a:r>
              <a:rPr lang="en-US" sz="8636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sz="8636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보조</a:t>
            </a:r>
            <a:r>
              <a:rPr lang="en-US" sz="8636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sz="8636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서비스</a:t>
            </a:r>
            <a:endParaRPr lang="en-US" sz="8636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  <a:p>
            <a:pPr algn="ctr">
              <a:lnSpc>
                <a:spcPts val="8041"/>
              </a:lnSpc>
            </a:pPr>
            <a:r>
              <a:rPr lang="en-US" sz="6233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AR FITNESS ASSISTANCE SERVICE USING SMART GLASS</a:t>
            </a:r>
          </a:p>
          <a:p>
            <a:pPr algn="ctr">
              <a:lnSpc>
                <a:spcPts val="14389"/>
              </a:lnSpc>
            </a:pPr>
            <a:endParaRPr lang="en-US" sz="6233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  <a:p>
            <a:pPr algn="ctr">
              <a:lnSpc>
                <a:spcPts val="14389"/>
              </a:lnSpc>
            </a:pPr>
            <a:endParaRPr lang="en-US" sz="6233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880956" y="7023209"/>
            <a:ext cx="6103364" cy="1749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58"/>
              </a:lnSpc>
            </a:pPr>
            <a:r>
              <a:rPr lang="en-US" sz="3044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2021152027 이예권 지도교수 전광일</a:t>
            </a:r>
          </a:p>
          <a:p>
            <a:pPr algn="l">
              <a:lnSpc>
                <a:spcPts val="4658"/>
              </a:lnSpc>
            </a:pPr>
            <a:r>
              <a:rPr lang="en-US" sz="3044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2022150005 김동일 지도교수 전광일</a:t>
            </a:r>
          </a:p>
          <a:p>
            <a:pPr algn="l">
              <a:lnSpc>
                <a:spcPts val="4658"/>
              </a:lnSpc>
              <a:spcBef>
                <a:spcPct val="0"/>
              </a:spcBef>
            </a:pPr>
            <a:r>
              <a:rPr lang="en-US" sz="3044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2019150028 양동균 지도교수 전광일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34316" y="1515310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종합설계제안서</a:t>
            </a:r>
          </a:p>
        </p:txBody>
      </p:sp>
      <p:sp>
        <p:nvSpPr>
          <p:cNvPr id="9" name="AutoShape 9"/>
          <p:cNvSpPr/>
          <p:nvPr/>
        </p:nvSpPr>
        <p:spPr>
          <a:xfrm>
            <a:off x="1584539" y="6926519"/>
            <a:ext cx="14967466" cy="0"/>
          </a:xfrm>
          <a:prstGeom prst="line">
            <a:avLst/>
          </a:prstGeom>
          <a:ln w="19050" cap="flat">
            <a:solidFill>
              <a:srgbClr val="34332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0600" y="1001327"/>
            <a:ext cx="16907393" cy="8839687"/>
            <a:chOff x="0" y="0"/>
            <a:chExt cx="4452976" cy="23281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52976" cy="2328148"/>
            </a:xfrm>
            <a:custGeom>
              <a:avLst/>
              <a:gdLst/>
              <a:ahLst/>
              <a:cxnLst/>
              <a:rect l="l" t="t" r="r" b="b"/>
              <a:pathLst>
                <a:path w="4452976" h="2328148">
                  <a:moveTo>
                    <a:pt x="0" y="0"/>
                  </a:moveTo>
                  <a:lnTo>
                    <a:pt x="4452976" y="0"/>
                  </a:lnTo>
                  <a:lnTo>
                    <a:pt x="4452976" y="2328148"/>
                  </a:lnTo>
                  <a:lnTo>
                    <a:pt x="0" y="2328148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452976" cy="23757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3" name="그림 12" descr="텍스트, 스크린샷, 도표, 회로이(가) 표시된 사진&#10;&#10;자동 생성된 설명">
            <a:extLst>
              <a:ext uri="{FF2B5EF4-FFF2-40B4-BE49-F238E27FC236}">
                <a16:creationId xmlns:a16="http://schemas.microsoft.com/office/drawing/2014/main" id="{FC04A347-CC7F-8B43-C7F7-F80EAD1488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333500"/>
            <a:ext cx="15544800" cy="874394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7CE3916-E943-A6C1-77E6-42D3AAAB73F8}"/>
              </a:ext>
            </a:extLst>
          </p:cNvPr>
          <p:cNvSpPr txBox="1"/>
          <p:nvPr/>
        </p:nvSpPr>
        <p:spPr>
          <a:xfrm>
            <a:off x="7924800" y="1216333"/>
            <a:ext cx="9631680" cy="717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5201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99" b="0" i="0" u="none" strike="noStrike" kern="1200" cap="none" spc="0" normalizeH="0" baseline="0" noProof="0" dirty="0">
                <a:ln>
                  <a:noFill/>
                </a:ln>
                <a:solidFill>
                  <a:srgbClr val="34332C"/>
                </a:solidFill>
                <a:effectLst/>
                <a:uLnTx/>
                <a:uFillTx/>
                <a:latin typeface="마카롱" panose="020B0600000101010101" charset="-127"/>
                <a:ea typeface="마카롱" panose="020B0600000101010101" charset="-127"/>
                <a:cs typeface="210 디딤고딕 Light"/>
                <a:sym typeface="210 디딤고딕 Light"/>
              </a:rPr>
              <a:t>04. </a:t>
            </a:r>
            <a:r>
              <a:rPr kumimoji="0" lang="ko-KR" altLang="en-US" sz="3399" b="0" i="0" u="none" strike="noStrike" kern="1200" cap="none" spc="0" normalizeH="0" baseline="0" noProof="0" dirty="0">
                <a:ln>
                  <a:noFill/>
                </a:ln>
                <a:solidFill>
                  <a:srgbClr val="34332C"/>
                </a:solidFill>
                <a:effectLst/>
                <a:uLnTx/>
                <a:uFillTx/>
                <a:latin typeface="마카롱" panose="020B0600000101010101" charset="-127"/>
                <a:ea typeface="마카롱" panose="020B0600000101010101" charset="-127"/>
                <a:cs typeface="210 디딤고딕 Light"/>
                <a:sym typeface="210 디딤고딕 Light"/>
              </a:rPr>
              <a:t>시스템 구성도</a:t>
            </a:r>
            <a:endParaRPr kumimoji="0" lang="en-US" altLang="ko-KR" sz="3399" b="0" i="0" u="none" strike="noStrike" kern="1200" cap="none" spc="0" normalizeH="0" baseline="0" noProof="0" dirty="0">
              <a:ln>
                <a:noFill/>
              </a:ln>
              <a:solidFill>
                <a:srgbClr val="34332C"/>
              </a:solidFill>
              <a:effectLst/>
              <a:uLnTx/>
              <a:uFillTx/>
              <a:latin typeface="마카롱" panose="020B0600000101010101" charset="-127"/>
              <a:ea typeface="마카롱" panose="020B0600000101010101" charset="-127"/>
              <a:cs typeface="210 디딤고딕 Light"/>
              <a:sym typeface="210 디딤고딕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2700025" y="2947061"/>
            <a:ext cx="13847547" cy="5971755"/>
          </a:xfrm>
          <a:custGeom>
            <a:avLst/>
            <a:gdLst/>
            <a:ahLst/>
            <a:cxnLst/>
            <a:rect l="l" t="t" r="r" b="b"/>
            <a:pathLst>
              <a:path w="13847547" h="5971755">
                <a:moveTo>
                  <a:pt x="0" y="0"/>
                </a:moveTo>
                <a:lnTo>
                  <a:pt x="13847547" y="0"/>
                </a:lnTo>
                <a:lnTo>
                  <a:pt x="13847547" y="5971755"/>
                </a:lnTo>
                <a:lnTo>
                  <a:pt x="0" y="5971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6173949" y="6905776"/>
            <a:ext cx="1669256" cy="1669256"/>
          </a:xfrm>
          <a:custGeom>
            <a:avLst/>
            <a:gdLst/>
            <a:ahLst/>
            <a:cxnLst/>
            <a:rect l="l" t="t" r="r" b="b"/>
            <a:pathLst>
              <a:path w="1669256" h="1669256">
                <a:moveTo>
                  <a:pt x="0" y="0"/>
                </a:moveTo>
                <a:lnTo>
                  <a:pt x="1669257" y="0"/>
                </a:lnTo>
                <a:lnTo>
                  <a:pt x="1669257" y="1669257"/>
                </a:lnTo>
                <a:lnTo>
                  <a:pt x="0" y="16692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5686082" y="1753642"/>
            <a:ext cx="6915837" cy="1193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개발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환경</a:t>
            </a:r>
            <a:endParaRPr lang="en-US" sz="7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7914" y="973955"/>
            <a:ext cx="17251177" cy="9051246"/>
            <a:chOff x="0" y="0"/>
            <a:chExt cx="4543520" cy="23838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3520" cy="2383867"/>
            </a:xfrm>
            <a:custGeom>
              <a:avLst/>
              <a:gdLst/>
              <a:ahLst/>
              <a:cxnLst/>
              <a:rect l="l" t="t" r="r" b="b"/>
              <a:pathLst>
                <a:path w="4543520" h="2383867">
                  <a:moveTo>
                    <a:pt x="0" y="0"/>
                  </a:moveTo>
                  <a:lnTo>
                    <a:pt x="4543520" y="0"/>
                  </a:lnTo>
                  <a:lnTo>
                    <a:pt x="4543520" y="2383867"/>
                  </a:lnTo>
                  <a:lnTo>
                    <a:pt x="0" y="2383867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43520" cy="2431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076574"/>
              </p:ext>
            </p:extLst>
          </p:nvPr>
        </p:nvGraphicFramePr>
        <p:xfrm>
          <a:off x="2934830" y="2512345"/>
          <a:ext cx="14525255" cy="7018146"/>
        </p:xfrm>
        <a:graphic>
          <a:graphicData uri="http://schemas.openxmlformats.org/drawingml/2006/table">
            <a:tbl>
              <a:tblPr/>
              <a:tblGrid>
                <a:gridCol w="48517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7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76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67490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이예권</a:t>
                      </a:r>
                      <a:endParaRPr lang="en-US" sz="3000" dirty="0">
                        <a:solidFill>
                          <a:srgbClr val="000000"/>
                        </a:solidFill>
                        <a:latin typeface="210 디딤고딕"/>
                        <a:ea typeface="210 디딤고딕"/>
                        <a:cs typeface="210 디딤고딕"/>
                        <a:sym typeface="210 디딤고딕"/>
                      </a:endParaRPr>
                    </a:p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2021152027</a:t>
                      </a:r>
                    </a:p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altLang="ko-KR" sz="300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Baaunn</a:t>
                      </a:r>
                      <a:endParaRPr lang="en-US" sz="3000" dirty="0">
                        <a:solidFill>
                          <a:srgbClr val="000000"/>
                        </a:solidFill>
                        <a:latin typeface="210 디딤고딕"/>
                        <a:ea typeface="210 디딤고딕"/>
                        <a:cs typeface="210 디딤고딕"/>
                        <a:sym typeface="210 디딤고딕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김동일</a:t>
                      </a:r>
                    </a:p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2022150005</a:t>
                      </a:r>
                    </a:p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altLang="ko-KR" sz="300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kimdongiil</a:t>
                      </a:r>
                      <a:endParaRPr lang="en-US" sz="3000" dirty="0">
                        <a:solidFill>
                          <a:srgbClr val="000000"/>
                        </a:solidFill>
                        <a:latin typeface="210 디딤고딕"/>
                        <a:ea typeface="210 디딤고딕"/>
                        <a:sym typeface="210 디딤고딕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양동균</a:t>
                      </a:r>
                      <a:endParaRPr lang="en-US" sz="3000" dirty="0">
                        <a:solidFill>
                          <a:srgbClr val="000000"/>
                        </a:solidFill>
                        <a:latin typeface="210 디딤고딕"/>
                        <a:ea typeface="210 디딤고딕"/>
                        <a:cs typeface="210 디딤고딕"/>
                        <a:sym typeface="210 디딤고딕"/>
                      </a:endParaRPr>
                    </a:p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sym typeface="210 디딤고딕"/>
                        </a:rPr>
                        <a:t>2019150028</a:t>
                      </a:r>
                    </a:p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altLang="ko-KR" sz="3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/>
                        </a:rPr>
                        <a:t>ydg0724</a:t>
                      </a:r>
                      <a:endParaRPr lang="en-US" sz="3000" dirty="0"/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5328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3000" dirty="0">
                        <a:solidFill>
                          <a:srgbClr val="000000"/>
                        </a:solidFill>
                        <a:latin typeface="210 디딤고딕"/>
                        <a:ea typeface="210 디딤고딕"/>
                        <a:cs typeface="210 디딤고딕"/>
                        <a:sym typeface="210 디딤고딕"/>
                      </a:endParaRPr>
                    </a:p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3000" dirty="0">
                        <a:solidFill>
                          <a:srgbClr val="000000"/>
                        </a:solidFill>
                        <a:latin typeface="210 디딤고딕"/>
                        <a:ea typeface="210 디딤고딕"/>
                        <a:cs typeface="210 디딤고딕"/>
                        <a:sym typeface="210 디딤고딕"/>
                      </a:endParaRPr>
                    </a:p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3000" dirty="0">
                        <a:solidFill>
                          <a:srgbClr val="000000"/>
                        </a:solidFill>
                        <a:latin typeface="210 디딤고딕"/>
                        <a:ea typeface="210 디딤고딕"/>
                        <a:cs typeface="210 디딤고딕"/>
                        <a:sym typeface="210 디딤고딕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ts val="4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/>
                    </a:p>
                    <a:p>
                      <a:pPr algn="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                        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4200"/>
                        </a:lnSpc>
                        <a:defRPr/>
                      </a:pPr>
                      <a:r>
                        <a:rPr lang="en-US" sz="1100" dirty="0"/>
                        <a:t>       </a:t>
                      </a:r>
                    </a:p>
                  </a:txBody>
                  <a:tcPr marL="190500" marR="190500" marT="190500" marB="1905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5328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</a:pPr>
                      <a:endParaRPr lang="en-US" altLang="ko-KR" sz="3000" dirty="0">
                        <a:solidFill>
                          <a:srgbClr val="000000"/>
                        </a:solidFill>
                        <a:latin typeface="210 디딤고딕"/>
                        <a:ea typeface="210 디딤고딕"/>
                        <a:cs typeface="210 디딤고딕"/>
                        <a:sym typeface="210 디딤고딕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스마트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 폰 앱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개발</a:t>
                      </a:r>
                      <a:endParaRPr lang="en-US" sz="3000" dirty="0">
                        <a:solidFill>
                          <a:srgbClr val="000000"/>
                        </a:solidFill>
                        <a:latin typeface="210 디딤고딕"/>
                        <a:ea typeface="210 디딤고딕"/>
                        <a:cs typeface="210 디딤고딕"/>
                        <a:sym typeface="210 디딤고딕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AR </a:t>
                      </a:r>
                      <a:r>
                        <a:rPr lang="ko-KR" altLang="en-US" sz="3000" dirty="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개발</a:t>
                      </a:r>
                      <a:endParaRPr lang="en-US" sz="3000" dirty="0">
                        <a:solidFill>
                          <a:srgbClr val="000000"/>
                        </a:solidFill>
                        <a:latin typeface="210 디딤고딕"/>
                        <a:ea typeface="210 디딤고딕"/>
                        <a:cs typeface="210 디딤고딕"/>
                        <a:sym typeface="210 디딤고딕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2934831" y="1754658"/>
            <a:ext cx="4039366" cy="638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201"/>
              </a:lnSpc>
              <a:spcBef>
                <a:spcPct val="0"/>
              </a:spcBef>
            </a:pPr>
            <a:r>
              <a:rPr lang="en-US" sz="3399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역할분담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2E7B41-1AE2-CBA7-EB89-FCFA224F1A3A}"/>
              </a:ext>
            </a:extLst>
          </p:cNvPr>
          <p:cNvSpPr txBox="1"/>
          <p:nvPr/>
        </p:nvSpPr>
        <p:spPr>
          <a:xfrm>
            <a:off x="11582400" y="5509713"/>
            <a:ext cx="2819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err="1">
                <a:latin typeface="210 디딤고딕" panose="020B0600000101010101" charset="-127"/>
                <a:ea typeface="210 디딤고딕" panose="020B0600000101010101" charset="-127"/>
              </a:rPr>
              <a:t>벡엔드</a:t>
            </a:r>
            <a:r>
              <a:rPr lang="ko-KR" altLang="en-US" sz="3000" dirty="0">
                <a:latin typeface="210 디딤고딕" panose="020B0600000101010101" charset="-127"/>
                <a:ea typeface="210 디딤고딕" panose="020B0600000101010101" charset="-127"/>
              </a:rPr>
              <a:t> 개발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6658DA-C84E-7FC5-C02F-D64D09DAD68E}"/>
              </a:ext>
            </a:extLst>
          </p:cNvPr>
          <p:cNvSpPr txBox="1"/>
          <p:nvPr/>
        </p:nvSpPr>
        <p:spPr>
          <a:xfrm>
            <a:off x="3117712" y="5815383"/>
            <a:ext cx="4484384" cy="2222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altLang="ko-KR" sz="3000" dirty="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DB </a:t>
            </a:r>
            <a:r>
              <a:rPr lang="ko-KR" altLang="en-US" sz="3000" dirty="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설계 및 </a:t>
            </a:r>
            <a:r>
              <a:rPr lang="en-US" altLang="ko-KR" sz="3000" dirty="0" err="1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관리</a:t>
            </a:r>
            <a:endParaRPr lang="en-US" altLang="ko-KR" sz="3000" dirty="0">
              <a:solidFill>
                <a:srgbClr val="000000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algn="ctr">
              <a:lnSpc>
                <a:spcPts val="4200"/>
              </a:lnSpc>
            </a:pPr>
            <a:endParaRPr lang="en-US" altLang="ko-KR" sz="3000" dirty="0">
              <a:solidFill>
                <a:srgbClr val="000000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algn="ctr">
              <a:lnSpc>
                <a:spcPts val="4200"/>
              </a:lnSpc>
            </a:pPr>
            <a:r>
              <a:rPr lang="ko-KR" altLang="en-US" sz="3000" dirty="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딥러닝 기반 자세 판단 알고리즘 개발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7914" y="973955"/>
            <a:ext cx="17251177" cy="9051246"/>
            <a:chOff x="0" y="0"/>
            <a:chExt cx="4543520" cy="23838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3520" cy="2383867"/>
            </a:xfrm>
            <a:custGeom>
              <a:avLst/>
              <a:gdLst/>
              <a:ahLst/>
              <a:cxnLst/>
              <a:rect l="l" t="t" r="r" b="b"/>
              <a:pathLst>
                <a:path w="4543520" h="2383867">
                  <a:moveTo>
                    <a:pt x="0" y="0"/>
                  </a:moveTo>
                  <a:lnTo>
                    <a:pt x="4543520" y="0"/>
                  </a:lnTo>
                  <a:lnTo>
                    <a:pt x="4543520" y="2383867"/>
                  </a:lnTo>
                  <a:lnTo>
                    <a:pt x="0" y="2383867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43520" cy="2431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2934831" y="1189515"/>
          <a:ext cx="14316630" cy="8611971"/>
        </p:xfrm>
        <a:graphic>
          <a:graphicData uri="http://schemas.openxmlformats.org/drawingml/2006/table">
            <a:tbl>
              <a:tblPr/>
              <a:tblGrid>
                <a:gridCol w="1673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7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1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1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41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41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410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6410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6410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6410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6410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9143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1061973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항목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추진사항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12월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01월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02월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03월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04월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05월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06월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07월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08월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09월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10월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2454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요구사항 정의 및 분석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- 요구사항 정의 및 분석 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- 시스템 상세설계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 - 비기능적 요구사항 정의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6380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시스템설계 및 상세설계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- UI/UX 설계 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-각 모듈(+알고리즘) 설계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3368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구 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-UI/UX 구현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-자세 측정 알고리즘 개발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-각 모듈 구현(접근성 참조)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-통합, 테스팅 및 유지보수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05483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데모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-유닛 테스트 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- 통합 테스트 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- 안정화 작업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7598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문서화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- 중간보고서 작성 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- 발표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7117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한국공학대전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37598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종합설계 최종 보고서 작성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915148" y="2518020"/>
            <a:ext cx="2019683" cy="638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201"/>
              </a:lnSpc>
              <a:spcBef>
                <a:spcPct val="0"/>
              </a:spcBef>
            </a:pPr>
            <a:r>
              <a:rPr lang="en-US" sz="3399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수행일정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695835" cy="9157026"/>
            <a:chOff x="0" y="0"/>
            <a:chExt cx="4397257" cy="24117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7257" cy="2411727"/>
            </a:xfrm>
            <a:custGeom>
              <a:avLst/>
              <a:gdLst/>
              <a:ahLst/>
              <a:cxnLst/>
              <a:rect l="l" t="t" r="r" b="b"/>
              <a:pathLst>
                <a:path w="4397257" h="2411727">
                  <a:moveTo>
                    <a:pt x="0" y="0"/>
                  </a:moveTo>
                  <a:lnTo>
                    <a:pt x="4397257" y="0"/>
                  </a:lnTo>
                  <a:lnTo>
                    <a:pt x="4397257" y="2411727"/>
                  </a:lnTo>
                  <a:lnTo>
                    <a:pt x="0" y="2411727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7257" cy="24593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3117712" y="2682556"/>
            <a:ext cx="12802905" cy="7279594"/>
          </a:xfrm>
          <a:custGeom>
            <a:avLst/>
            <a:gdLst/>
            <a:ahLst/>
            <a:cxnLst/>
            <a:rect l="l" t="t" r="r" b="b"/>
            <a:pathLst>
              <a:path w="12802905" h="7279594">
                <a:moveTo>
                  <a:pt x="0" y="0"/>
                </a:moveTo>
                <a:lnTo>
                  <a:pt x="12802905" y="0"/>
                </a:lnTo>
                <a:lnTo>
                  <a:pt x="12802905" y="7279593"/>
                </a:lnTo>
                <a:lnTo>
                  <a:pt x="0" y="72795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41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5553857" y="1489136"/>
            <a:ext cx="9084315" cy="1193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필요기술 및 참고문헌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814287" cy="8715109"/>
            <a:chOff x="0" y="0"/>
            <a:chExt cx="4428454" cy="22953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28454" cy="2295337"/>
            </a:xfrm>
            <a:custGeom>
              <a:avLst/>
              <a:gdLst/>
              <a:ahLst/>
              <a:cxnLst/>
              <a:rect l="l" t="t" r="r" b="b"/>
              <a:pathLst>
                <a:path w="4428454" h="2295337">
                  <a:moveTo>
                    <a:pt x="0" y="0"/>
                  </a:moveTo>
                  <a:lnTo>
                    <a:pt x="4428454" y="0"/>
                  </a:lnTo>
                  <a:lnTo>
                    <a:pt x="4428454" y="2295337"/>
                  </a:lnTo>
                  <a:lnTo>
                    <a:pt x="0" y="2295337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428454" cy="23429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34332C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4445386" y="3501379"/>
            <a:ext cx="11301259" cy="5693009"/>
          </a:xfrm>
          <a:custGeom>
            <a:avLst/>
            <a:gdLst/>
            <a:ahLst/>
            <a:cxnLst/>
            <a:rect l="l" t="t" r="r" b="b"/>
            <a:pathLst>
              <a:path w="11301259" h="5693009">
                <a:moveTo>
                  <a:pt x="0" y="0"/>
                </a:moveTo>
                <a:lnTo>
                  <a:pt x="11301258" y="0"/>
                </a:lnTo>
                <a:lnTo>
                  <a:pt x="11301258" y="5693009"/>
                </a:lnTo>
                <a:lnTo>
                  <a:pt x="0" y="56930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5553857" y="1489136"/>
            <a:ext cx="9084315" cy="1193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필요기술 및 참고문헌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086920" y="2990520"/>
            <a:ext cx="10018191" cy="510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2"/>
              </a:lnSpc>
            </a:pPr>
            <a:r>
              <a:rPr lang="en-US" sz="314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HTTPS://GITHUB.COM/2025TUKCOMCD/BUCKET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>
            <a:off x="1660267" y="8195872"/>
            <a:ext cx="14967466" cy="0"/>
          </a:xfrm>
          <a:prstGeom prst="line">
            <a:avLst/>
          </a:prstGeom>
          <a:ln w="19050" cap="flat">
            <a:solidFill>
              <a:srgbClr val="34332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4360313" y="4253482"/>
            <a:ext cx="9567375" cy="1656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28"/>
              </a:lnSpc>
            </a:pPr>
            <a:r>
              <a:rPr lang="en-US" sz="10099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5686082" y="2633687"/>
            <a:ext cx="6915837" cy="1193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INDEX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618588" y="4642970"/>
            <a:ext cx="5090436" cy="887178"/>
            <a:chOff x="0" y="0"/>
            <a:chExt cx="1340691" cy="23366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40691" cy="233660"/>
            </a:xfrm>
            <a:custGeom>
              <a:avLst/>
              <a:gdLst/>
              <a:ahLst/>
              <a:cxnLst/>
              <a:rect l="l" t="t" r="r" b="b"/>
              <a:pathLst>
                <a:path w="1340691" h="233660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578976" y="4644226"/>
            <a:ext cx="5090436" cy="887178"/>
            <a:chOff x="0" y="0"/>
            <a:chExt cx="1340691" cy="23366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40691" cy="233660"/>
            </a:xfrm>
            <a:custGeom>
              <a:avLst/>
              <a:gdLst/>
              <a:ahLst/>
              <a:cxnLst/>
              <a:rect l="l" t="t" r="r" b="b"/>
              <a:pathLst>
                <a:path w="1340691" h="233660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618588" y="5837460"/>
            <a:ext cx="5090436" cy="887178"/>
            <a:chOff x="0" y="0"/>
            <a:chExt cx="1340691" cy="23366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40691" cy="233660"/>
            </a:xfrm>
            <a:custGeom>
              <a:avLst/>
              <a:gdLst/>
              <a:ahLst/>
              <a:cxnLst/>
              <a:rect l="l" t="t" r="r" b="b"/>
              <a:pathLst>
                <a:path w="1340691" h="233660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578976" y="5838717"/>
            <a:ext cx="5090436" cy="887178"/>
            <a:chOff x="0" y="0"/>
            <a:chExt cx="1340691" cy="23366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40691" cy="233660"/>
            </a:xfrm>
            <a:custGeom>
              <a:avLst/>
              <a:gdLst/>
              <a:ahLst/>
              <a:cxnLst/>
              <a:rect l="l" t="t" r="r" b="b"/>
              <a:pathLst>
                <a:path w="1340691" h="233660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618588" y="7029439"/>
            <a:ext cx="5090436" cy="887178"/>
            <a:chOff x="0" y="0"/>
            <a:chExt cx="1340691" cy="23366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40691" cy="233660"/>
            </a:xfrm>
            <a:custGeom>
              <a:avLst/>
              <a:gdLst/>
              <a:ahLst/>
              <a:cxnLst/>
              <a:rect l="l" t="t" r="r" b="b"/>
              <a:pathLst>
                <a:path w="1340691" h="233660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578976" y="7030695"/>
            <a:ext cx="5090436" cy="887178"/>
            <a:chOff x="0" y="0"/>
            <a:chExt cx="1340691" cy="23366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340691" cy="233660"/>
            </a:xfrm>
            <a:custGeom>
              <a:avLst/>
              <a:gdLst/>
              <a:ahLst/>
              <a:cxnLst/>
              <a:rect l="l" t="t" r="r" b="b"/>
              <a:pathLst>
                <a:path w="1340691" h="233660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4813571" y="4778520"/>
            <a:ext cx="3245306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종합설계개요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773960" y="4779776"/>
            <a:ext cx="3498683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개발 환경 및 개발 방법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813571" y="5973011"/>
            <a:ext cx="3245306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관련 연구 및 사례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773960" y="5974267"/>
            <a:ext cx="3498683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업무 분담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813571" y="7164989"/>
            <a:ext cx="3245306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시스템 수행 시나리오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773960" y="7166245"/>
            <a:ext cx="3498683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종합설계 수행일정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937294" y="4778520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897682" y="4779776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05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937294" y="5973011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02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897682" y="5974267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06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937294" y="7164989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03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897682" y="7166245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07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3618588" y="8222673"/>
            <a:ext cx="5090436" cy="887178"/>
            <a:chOff x="0" y="0"/>
            <a:chExt cx="1340691" cy="23366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340691" cy="233660"/>
            </a:xfrm>
            <a:custGeom>
              <a:avLst/>
              <a:gdLst/>
              <a:ahLst/>
              <a:cxnLst/>
              <a:rect l="l" t="t" r="r" b="b"/>
              <a:pathLst>
                <a:path w="1340691" h="233660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95250"/>
              <a:ext cx="1340691" cy="328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4283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34332C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           시스템 구성도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9578976" y="8222673"/>
            <a:ext cx="5090436" cy="887178"/>
            <a:chOff x="0" y="0"/>
            <a:chExt cx="1340691" cy="23366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340691" cy="233660"/>
            </a:xfrm>
            <a:custGeom>
              <a:avLst/>
              <a:gdLst/>
              <a:ahLst/>
              <a:cxnLst/>
              <a:rect l="l" t="t" r="r" b="b"/>
              <a:pathLst>
                <a:path w="1340691" h="233660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95250"/>
              <a:ext cx="1340691" cy="328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8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3937294" y="8358223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04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897682" y="8358223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08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578976" y="8354767"/>
            <a:ext cx="5090436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 필요기술 및 참고문헌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3618588" y="8219216"/>
            <a:ext cx="5090436" cy="887178"/>
            <a:chOff x="0" y="0"/>
            <a:chExt cx="1340691" cy="23366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340691" cy="233660"/>
            </a:xfrm>
            <a:custGeom>
              <a:avLst/>
              <a:gdLst/>
              <a:ahLst/>
              <a:cxnLst/>
              <a:rect l="l" t="t" r="r" b="b"/>
              <a:pathLst>
                <a:path w="1340691" h="233660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95250"/>
              <a:ext cx="1340691" cy="328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8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4813571" y="8358223"/>
            <a:ext cx="3895453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시스템 구성도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3937294" y="8354767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2542257" y="3080000"/>
            <a:ext cx="14371729" cy="5518110"/>
            <a:chOff x="0" y="0"/>
            <a:chExt cx="3368840" cy="12934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68839" cy="1293486"/>
            </a:xfrm>
            <a:custGeom>
              <a:avLst/>
              <a:gdLst/>
              <a:ahLst/>
              <a:cxnLst/>
              <a:rect l="l" t="t" r="r" b="b"/>
              <a:pathLst>
                <a:path w="3368839" h="1293486">
                  <a:moveTo>
                    <a:pt x="0" y="0"/>
                  </a:moveTo>
                  <a:lnTo>
                    <a:pt x="3368839" y="0"/>
                  </a:lnTo>
                  <a:lnTo>
                    <a:pt x="3368839" y="1293486"/>
                  </a:lnTo>
                  <a:lnTo>
                    <a:pt x="0" y="129348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14300"/>
              <a:ext cx="3368840" cy="140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712465" lvl="1" indent="-356233" algn="just">
                <a:lnSpc>
                  <a:spcPts val="5048"/>
                </a:lnSpc>
                <a:buFont typeface="Arial"/>
                <a:buChar char="•"/>
              </a:pPr>
              <a:r>
                <a:rPr lang="en-US" sz="3299" dirty="0" err="1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운동에</a:t>
              </a:r>
              <a:r>
                <a:rPr lang="en-US" sz="3299" dirty="0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3299" dirty="0" err="1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흥미를</a:t>
              </a:r>
              <a:r>
                <a:rPr lang="en-US" sz="3299" dirty="0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3299" dirty="0" err="1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가지고</a:t>
              </a:r>
              <a:r>
                <a:rPr lang="en-US" sz="3299" dirty="0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3299" dirty="0" err="1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새롭게</a:t>
              </a:r>
              <a:r>
                <a:rPr lang="en-US" sz="3299" dirty="0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3299" dirty="0" err="1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시작하는</a:t>
              </a:r>
              <a:r>
                <a:rPr lang="en-US" sz="3299" dirty="0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</a:t>
              </a:r>
              <a:r>
                <a:rPr lang="en-US" sz="3299" dirty="0" err="1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사람들이</a:t>
              </a:r>
              <a:r>
                <a:rPr lang="en-US" sz="3299" dirty="0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3299" dirty="0" err="1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많지만</a:t>
              </a:r>
              <a:r>
                <a:rPr lang="en-US" sz="3299" dirty="0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,</a:t>
              </a:r>
            </a:p>
            <a:p>
              <a:pPr marL="356232" lvl="1" algn="just">
                <a:lnSpc>
                  <a:spcPts val="5048"/>
                </a:lnSpc>
              </a:pPr>
              <a:r>
                <a:rPr lang="en-US" sz="3299" dirty="0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</a:t>
              </a:r>
              <a:r>
                <a:rPr lang="en-US" sz="3299" dirty="0" err="1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잘못된</a:t>
              </a:r>
              <a:r>
                <a:rPr lang="en-US" sz="3299" dirty="0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3299" dirty="0" err="1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운동</a:t>
              </a:r>
              <a:r>
                <a:rPr lang="en-US" sz="3299" dirty="0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3299" dirty="0" err="1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자세로</a:t>
              </a:r>
              <a:r>
                <a:rPr lang="en-US" sz="3299" dirty="0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3299" dirty="0" err="1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부상을</a:t>
              </a:r>
              <a:r>
                <a:rPr lang="en-US" sz="3299" dirty="0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3299" dirty="0" err="1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입는</a:t>
              </a:r>
              <a:r>
                <a:rPr lang="en-US" sz="3299" dirty="0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3299" dirty="0" err="1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경우가</a:t>
              </a:r>
              <a:r>
                <a:rPr lang="en-US" sz="3299" dirty="0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3299" dirty="0" err="1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존재</a:t>
              </a:r>
              <a:endParaRPr lang="en-US" sz="3299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endParaRPr>
            </a:p>
            <a:p>
              <a:pPr algn="just">
                <a:lnSpc>
                  <a:spcPts val="5048"/>
                </a:lnSpc>
              </a:pPr>
              <a:endParaRPr lang="en-US" sz="3299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endParaRPr>
            </a:p>
            <a:p>
              <a:pPr marL="712465" lvl="1" indent="-356233" algn="just">
                <a:lnSpc>
                  <a:spcPts val="5048"/>
                </a:lnSpc>
                <a:buFont typeface="Arial"/>
                <a:buChar char="•"/>
              </a:pPr>
              <a:r>
                <a:rPr lang="en-US" sz="3299" dirty="0" err="1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운동</a:t>
              </a:r>
              <a:r>
                <a:rPr lang="en-US" sz="3299" dirty="0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3299" dirty="0" err="1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자세에</a:t>
              </a:r>
              <a:r>
                <a:rPr lang="en-US" sz="3299" dirty="0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3299" dirty="0" err="1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대한</a:t>
              </a:r>
              <a:r>
                <a:rPr lang="en-US" sz="3299" dirty="0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3299" dirty="0" err="1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정보는</a:t>
              </a:r>
              <a:r>
                <a:rPr lang="en-US" sz="3299" dirty="0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3299" dirty="0" err="1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있지만</a:t>
              </a:r>
              <a:r>
                <a:rPr lang="en-US" sz="3299" dirty="0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3299" dirty="0" err="1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이를</a:t>
              </a:r>
              <a:r>
                <a:rPr lang="en-US" sz="3299" dirty="0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3299" dirty="0" err="1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실질적으로</a:t>
              </a:r>
              <a:endParaRPr lang="en-US" sz="3299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endParaRPr>
            </a:p>
            <a:p>
              <a:pPr marL="356232" lvl="1" algn="just">
                <a:lnSpc>
                  <a:spcPts val="5048"/>
                </a:lnSpc>
              </a:pPr>
              <a:r>
                <a:rPr lang="en-US" sz="3299" dirty="0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</a:t>
              </a:r>
              <a:r>
                <a:rPr lang="en-US" sz="3299" dirty="0" err="1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자신이</a:t>
              </a:r>
              <a:r>
                <a:rPr lang="en-US" sz="3299" dirty="0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잘 </a:t>
              </a:r>
              <a:r>
                <a:rPr lang="en-US" sz="3299" dirty="0" err="1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반영하고</a:t>
              </a:r>
              <a:r>
                <a:rPr lang="en-US" sz="3299" dirty="0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3299" dirty="0" err="1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있는</a:t>
              </a:r>
              <a:r>
                <a:rPr lang="en-US" sz="3299" dirty="0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지 </a:t>
              </a:r>
              <a:r>
                <a:rPr lang="en-US" sz="3299" dirty="0" err="1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확인이</a:t>
              </a:r>
              <a:r>
                <a:rPr lang="en-US" sz="3299" dirty="0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3299" dirty="0" err="1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어려워</a:t>
              </a:r>
              <a:r>
                <a:rPr lang="en-US" sz="3299" dirty="0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3299" dirty="0" err="1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도움</a:t>
              </a:r>
              <a:r>
                <a:rPr lang="en-US" sz="3299" dirty="0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3299" dirty="0" err="1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필요</a:t>
              </a:r>
              <a:endParaRPr lang="en-US" sz="3299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endParaRPr>
            </a:p>
            <a:p>
              <a:pPr algn="just">
                <a:lnSpc>
                  <a:spcPts val="5048"/>
                </a:lnSpc>
              </a:pPr>
              <a:endParaRPr lang="en-US" sz="3299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endParaRPr>
            </a:p>
            <a:p>
              <a:pPr marL="712465" lvl="1" indent="-356233" algn="just">
                <a:lnSpc>
                  <a:spcPts val="5048"/>
                </a:lnSpc>
                <a:buFont typeface="Arial"/>
                <a:buChar char="•"/>
              </a:pPr>
              <a:r>
                <a:rPr lang="en-US" sz="3299" dirty="0" err="1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부상을</a:t>
              </a:r>
              <a:r>
                <a:rPr lang="en-US" sz="3299" dirty="0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3299" dirty="0" err="1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입는</a:t>
              </a:r>
              <a:r>
                <a:rPr lang="en-US" sz="3299" dirty="0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3299" dirty="0" err="1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상황을</a:t>
              </a:r>
              <a:r>
                <a:rPr lang="en-US" sz="3299" dirty="0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3299" dirty="0" err="1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방지할</a:t>
              </a:r>
              <a:r>
                <a:rPr lang="en-US" sz="3299" dirty="0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수 </a:t>
              </a:r>
              <a:r>
                <a:rPr lang="en-US" sz="3299" dirty="0" err="1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있고</a:t>
              </a:r>
              <a:r>
                <a:rPr lang="en-US" sz="3299" dirty="0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3299" dirty="0" err="1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올바른</a:t>
              </a:r>
              <a:r>
                <a:rPr lang="en-US" sz="3299" dirty="0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3299" dirty="0" err="1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운동</a:t>
              </a:r>
              <a:r>
                <a:rPr lang="en-US" sz="3299" dirty="0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3299" dirty="0" err="1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자세를</a:t>
              </a:r>
              <a:r>
                <a:rPr lang="en-US" sz="3299" dirty="0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3299" dirty="0" err="1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반영하도록</a:t>
              </a:r>
              <a:r>
                <a:rPr lang="en-US" sz="3299" dirty="0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3299" dirty="0" err="1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도움</a:t>
              </a:r>
              <a:r>
                <a:rPr lang="en-US" sz="3299" dirty="0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686082" y="1753642"/>
            <a:ext cx="6915837" cy="1193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연구 개발 배경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534316" y="1477210"/>
            <a:ext cx="4039366" cy="629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201"/>
              </a:lnSpc>
              <a:spcBef>
                <a:spcPct val="0"/>
              </a:spcBef>
            </a:pPr>
            <a:r>
              <a:rPr lang="en-US" sz="3399" dirty="0">
                <a:solidFill>
                  <a:srgbClr val="34332C"/>
                </a:solidFill>
                <a:latin typeface="마카롱" panose="020B0600000101010101" charset="-127"/>
                <a:ea typeface="마카롱" panose="020B0600000101010101" charset="-127"/>
                <a:cs typeface="210 디딤고딕 Light"/>
                <a:sym typeface="210 디딤고딕 Light"/>
              </a:rPr>
              <a:t>01. </a:t>
            </a:r>
            <a:r>
              <a:rPr lang="en-US" sz="3399" dirty="0" err="1">
                <a:solidFill>
                  <a:srgbClr val="34332C"/>
                </a:solidFill>
                <a:latin typeface="마카롱" panose="020B0600000101010101" charset="-127"/>
                <a:ea typeface="마카롱" panose="020B0600000101010101" charset="-127"/>
                <a:cs typeface="210 디딤고딕 Light"/>
                <a:sym typeface="210 디딤고딕 Light"/>
              </a:rPr>
              <a:t>종합설계개요</a:t>
            </a:r>
            <a:endParaRPr lang="en-US" sz="3399" dirty="0">
              <a:solidFill>
                <a:srgbClr val="34332C"/>
              </a:solidFill>
              <a:latin typeface="마카롱" panose="020B0600000101010101" charset="-127"/>
              <a:ea typeface="마카롱" panose="020B0600000101010101" charset="-127"/>
              <a:cs typeface="210 디딤고딕 Light"/>
              <a:sym typeface="210 디딤고딕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2018815" y="4736334"/>
            <a:ext cx="4585023" cy="3322162"/>
            <a:chOff x="0" y="0"/>
            <a:chExt cx="1074763" cy="77873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74763" cy="778739"/>
            </a:xfrm>
            <a:custGeom>
              <a:avLst/>
              <a:gdLst/>
              <a:ahLst/>
              <a:cxnLst/>
              <a:rect l="l" t="t" r="r" b="b"/>
              <a:pathLst>
                <a:path w="1074763" h="778739">
                  <a:moveTo>
                    <a:pt x="0" y="0"/>
                  </a:moveTo>
                  <a:lnTo>
                    <a:pt x="1074763" y="0"/>
                  </a:lnTo>
                  <a:lnTo>
                    <a:pt x="1074763" y="778739"/>
                  </a:lnTo>
                  <a:lnTo>
                    <a:pt x="0" y="7787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1074763" cy="854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21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851488" y="4736334"/>
            <a:ext cx="4585023" cy="3322162"/>
            <a:chOff x="0" y="0"/>
            <a:chExt cx="1074763" cy="77873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74763" cy="778739"/>
            </a:xfrm>
            <a:custGeom>
              <a:avLst/>
              <a:gdLst/>
              <a:ahLst/>
              <a:cxnLst/>
              <a:rect l="l" t="t" r="r" b="b"/>
              <a:pathLst>
                <a:path w="1074763" h="778739">
                  <a:moveTo>
                    <a:pt x="0" y="0"/>
                  </a:moveTo>
                  <a:lnTo>
                    <a:pt x="1074763" y="0"/>
                  </a:lnTo>
                  <a:lnTo>
                    <a:pt x="1074763" y="778739"/>
                  </a:lnTo>
                  <a:lnTo>
                    <a:pt x="0" y="7787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1074763" cy="854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21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684162" y="4736334"/>
            <a:ext cx="4585023" cy="3322162"/>
            <a:chOff x="0" y="0"/>
            <a:chExt cx="1074763" cy="77873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74763" cy="778739"/>
            </a:xfrm>
            <a:custGeom>
              <a:avLst/>
              <a:gdLst/>
              <a:ahLst/>
              <a:cxnLst/>
              <a:rect l="l" t="t" r="r" b="b"/>
              <a:pathLst>
                <a:path w="1074763" h="778739">
                  <a:moveTo>
                    <a:pt x="0" y="0"/>
                  </a:moveTo>
                  <a:lnTo>
                    <a:pt x="1074763" y="0"/>
                  </a:lnTo>
                  <a:lnTo>
                    <a:pt x="1074763" y="778739"/>
                  </a:lnTo>
                  <a:lnTo>
                    <a:pt x="0" y="7787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1074763" cy="854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21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686082" y="1753642"/>
            <a:ext cx="6915837" cy="1193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연구 개발 목표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534316" y="1477210"/>
            <a:ext cx="4039366" cy="629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201"/>
              </a:lnSpc>
              <a:spcBef>
                <a:spcPct val="0"/>
              </a:spcBef>
            </a:pPr>
            <a:r>
              <a:rPr lang="en-US" sz="3399" dirty="0">
                <a:solidFill>
                  <a:srgbClr val="34332C"/>
                </a:solidFill>
                <a:latin typeface="마카롱" panose="020B0600000101010101" charset="-127"/>
                <a:ea typeface="마카롱" panose="020B0600000101010101" charset="-127"/>
                <a:cs typeface="210 디딤고딕 Light"/>
                <a:sym typeface="210 디딤고딕 Light"/>
              </a:rPr>
              <a:t>01. </a:t>
            </a:r>
            <a:r>
              <a:rPr lang="en-US" sz="3399" dirty="0" err="1">
                <a:solidFill>
                  <a:srgbClr val="34332C"/>
                </a:solidFill>
                <a:latin typeface="마카롱" panose="020B0600000101010101" charset="-127"/>
                <a:ea typeface="마카롱" panose="020B0600000101010101" charset="-127"/>
                <a:cs typeface="210 디딤고딕 Light"/>
                <a:sym typeface="210 디딤고딕 Light"/>
              </a:rPr>
              <a:t>종합설계개요</a:t>
            </a:r>
            <a:endParaRPr lang="en-US" sz="3399" dirty="0">
              <a:solidFill>
                <a:srgbClr val="34332C"/>
              </a:solidFill>
              <a:latin typeface="마카롱" panose="020B0600000101010101" charset="-127"/>
              <a:ea typeface="마카롱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024339" y="5040126"/>
            <a:ext cx="4239321" cy="2600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17"/>
              </a:lnSpc>
              <a:spcBef>
                <a:spcPct val="0"/>
              </a:spcBef>
            </a:pPr>
            <a:r>
              <a:rPr lang="en-US" sz="341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스마트 글래스를 활용하여 자신의 운동 자세에 대한 실시간 피드백 제공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827037" y="5040126"/>
            <a:ext cx="4299273" cy="1943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06"/>
              </a:lnSpc>
              <a:spcBef>
                <a:spcPct val="0"/>
              </a:spcBef>
            </a:pPr>
            <a:r>
              <a:rPr lang="en-US" sz="3403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강의 영상과 본인의 운동 자세를 직관적으로 비교 가능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18815" y="3472251"/>
            <a:ext cx="14250370" cy="2149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올바른 운동 자세 정보를 제공하고, 스마트글래스를 활용한 운동 자세 교정 기능으로 실시간 피드백을 제공하는 디바이스 및 소프트웨어를 개발한다.</a:t>
            </a:r>
          </a:p>
          <a:p>
            <a:pPr algn="ctr">
              <a:lnSpc>
                <a:spcPts val="4283"/>
              </a:lnSpc>
            </a:pPr>
            <a:endParaRPr lang="en-US" sz="2799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marL="0" lvl="0" indent="0" algn="ctr">
              <a:lnSpc>
                <a:spcPts val="4283"/>
              </a:lnSpc>
              <a:spcBef>
                <a:spcPct val="0"/>
              </a:spcBef>
            </a:pPr>
            <a:endParaRPr lang="en-US" sz="2799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785018" y="5053086"/>
            <a:ext cx="4239321" cy="1285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17"/>
              </a:lnSpc>
            </a:pPr>
            <a:r>
              <a:rPr lang="en-US" sz="341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올바른</a:t>
            </a:r>
            <a:r>
              <a:rPr lang="en-US" sz="341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341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운동</a:t>
            </a:r>
            <a:r>
              <a:rPr lang="en-US" sz="341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341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자세</a:t>
            </a:r>
            <a:endParaRPr lang="en-US" sz="341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5217"/>
              </a:lnSpc>
              <a:spcBef>
                <a:spcPct val="0"/>
              </a:spcBef>
            </a:pPr>
            <a:r>
              <a:rPr lang="en-US" sz="341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정보를</a:t>
            </a:r>
            <a:r>
              <a:rPr lang="en-US" sz="341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341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제공</a:t>
            </a:r>
            <a:endParaRPr lang="en-US" sz="341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2542257" y="3080000"/>
            <a:ext cx="14371729" cy="5518110"/>
            <a:chOff x="0" y="0"/>
            <a:chExt cx="3368840" cy="12934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68839" cy="1293486"/>
            </a:xfrm>
            <a:custGeom>
              <a:avLst/>
              <a:gdLst/>
              <a:ahLst/>
              <a:cxnLst/>
              <a:rect l="l" t="t" r="r" b="b"/>
              <a:pathLst>
                <a:path w="3368839" h="1293486">
                  <a:moveTo>
                    <a:pt x="0" y="0"/>
                  </a:moveTo>
                  <a:lnTo>
                    <a:pt x="3368839" y="0"/>
                  </a:lnTo>
                  <a:lnTo>
                    <a:pt x="3368839" y="1293486"/>
                  </a:lnTo>
                  <a:lnTo>
                    <a:pt x="0" y="129348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14300"/>
              <a:ext cx="3368840" cy="140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5048"/>
                </a:lnSpc>
              </a:pPr>
              <a:endParaRPr dirty="0"/>
            </a:p>
            <a:p>
              <a:pPr marL="712465" lvl="1" indent="-356233" algn="just">
                <a:lnSpc>
                  <a:spcPts val="5048"/>
                </a:lnSpc>
                <a:buFont typeface="Arial"/>
                <a:buChar char="•"/>
              </a:pPr>
              <a:r>
                <a:rPr lang="en-US" sz="3299" dirty="0" err="1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고가의</a:t>
              </a:r>
              <a:r>
                <a:rPr lang="en-US" sz="3299" dirty="0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3299" dirty="0" err="1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PT를</a:t>
              </a:r>
              <a:r>
                <a:rPr lang="en-US" sz="3299" dirty="0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3299" dirty="0" err="1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대신하여</a:t>
              </a:r>
              <a:r>
                <a:rPr lang="en-US" sz="3299" dirty="0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3299" dirty="0" err="1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앱을</a:t>
              </a:r>
              <a:r>
                <a:rPr lang="en-US" sz="3299" dirty="0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3299" dirty="0" err="1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사용하므로써</a:t>
              </a:r>
              <a:r>
                <a:rPr lang="en-US" sz="3299" dirty="0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3299" dirty="0" err="1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비용에</a:t>
              </a:r>
              <a:r>
                <a:rPr lang="en-US" sz="3299" dirty="0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3299" dirty="0" err="1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부담을</a:t>
              </a:r>
              <a:r>
                <a:rPr lang="en-US" sz="3299" dirty="0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3299" dirty="0" err="1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느끼지</a:t>
              </a:r>
              <a:r>
                <a:rPr lang="en-US" sz="3299" dirty="0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3299" dirty="0" err="1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않는다</a:t>
              </a:r>
              <a:r>
                <a:rPr lang="en-US" sz="3299" dirty="0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. </a:t>
              </a:r>
            </a:p>
            <a:p>
              <a:pPr algn="just">
                <a:lnSpc>
                  <a:spcPts val="5048"/>
                </a:lnSpc>
              </a:pPr>
              <a:endParaRPr lang="en-US" sz="3299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endParaRPr>
            </a:p>
            <a:p>
              <a:pPr marL="712465" lvl="1" indent="-356233" algn="just">
                <a:lnSpc>
                  <a:spcPts val="5048"/>
                </a:lnSpc>
                <a:buFont typeface="Arial"/>
                <a:buChar char="•"/>
              </a:pPr>
              <a:r>
                <a:rPr lang="en-US" sz="3299" dirty="0" err="1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다양한</a:t>
              </a:r>
              <a:r>
                <a:rPr lang="en-US" sz="3299" dirty="0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3299" dirty="0" err="1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운동</a:t>
              </a:r>
              <a:r>
                <a:rPr lang="en-US" sz="3299" dirty="0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3299" dirty="0" err="1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종목의</a:t>
              </a:r>
              <a:r>
                <a:rPr lang="en-US" sz="3299" dirty="0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3299" dirty="0" err="1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운동법에</a:t>
              </a:r>
              <a:r>
                <a:rPr lang="en-US" sz="3299" dirty="0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3299" dirty="0" err="1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대한</a:t>
              </a:r>
              <a:r>
                <a:rPr lang="en-US" sz="3299" dirty="0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3299" dirty="0" err="1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정보를</a:t>
              </a:r>
              <a:r>
                <a:rPr lang="en-US" sz="3299" dirty="0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3299" dirty="0" err="1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확인할</a:t>
              </a:r>
              <a:r>
                <a:rPr lang="en-US" sz="3299" dirty="0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수 </a:t>
              </a:r>
              <a:r>
                <a:rPr lang="en-US" sz="3299" dirty="0" err="1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있다</a:t>
              </a:r>
              <a:r>
                <a:rPr lang="en-US" sz="3299" dirty="0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.</a:t>
              </a:r>
            </a:p>
            <a:p>
              <a:pPr algn="just">
                <a:lnSpc>
                  <a:spcPts val="5048"/>
                </a:lnSpc>
              </a:pPr>
              <a:endParaRPr lang="en-US" sz="3299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endParaRPr>
            </a:p>
            <a:p>
              <a:pPr marL="712465" lvl="1" indent="-356233" algn="just">
                <a:lnSpc>
                  <a:spcPts val="5048"/>
                </a:lnSpc>
                <a:buFont typeface="Arial"/>
                <a:buChar char="•"/>
              </a:pPr>
              <a:r>
                <a:rPr lang="en-US" sz="3299" dirty="0" err="1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강의</a:t>
              </a:r>
              <a:r>
                <a:rPr lang="en-US" sz="3299" dirty="0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3299" dirty="0" err="1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영상과</a:t>
              </a:r>
              <a:r>
                <a:rPr lang="en-US" sz="3299" dirty="0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3299" dirty="0" err="1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본인의</a:t>
              </a:r>
              <a:r>
                <a:rPr lang="en-US" sz="3299" dirty="0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3299" dirty="0" err="1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운동</a:t>
              </a:r>
              <a:r>
                <a:rPr lang="en-US" sz="3299" dirty="0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3299" dirty="0" err="1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자세를</a:t>
              </a:r>
              <a:r>
                <a:rPr lang="en-US" sz="3299" dirty="0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3299" dirty="0" err="1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직관적으로</a:t>
              </a:r>
              <a:r>
                <a:rPr lang="en-US" sz="3299" dirty="0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3299" dirty="0" err="1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비교</a:t>
              </a:r>
              <a:r>
                <a:rPr lang="en-US" sz="3299" dirty="0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3299" dirty="0" err="1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제공</a:t>
              </a:r>
              <a:r>
                <a:rPr lang="ko-KR" altLang="en-US" sz="3299" dirty="0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한다</a:t>
              </a:r>
              <a:r>
                <a:rPr lang="en-US" altLang="ko-KR" sz="3299" dirty="0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.</a:t>
              </a:r>
              <a:endParaRPr lang="en-US" sz="3299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686082" y="1753642"/>
            <a:ext cx="6915837" cy="1193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연구 개발 효과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534316" y="1477210"/>
            <a:ext cx="4039366" cy="629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201"/>
              </a:lnSpc>
              <a:spcBef>
                <a:spcPct val="0"/>
              </a:spcBef>
            </a:pPr>
            <a:r>
              <a:rPr lang="en-US" sz="3399" dirty="0">
                <a:solidFill>
                  <a:srgbClr val="34332C"/>
                </a:solidFill>
                <a:latin typeface="마카롱" panose="020B0600000101010101" charset="-127"/>
                <a:ea typeface="마카롱" panose="020B0600000101010101" charset="-127"/>
                <a:cs typeface="210 디딤고딕 Light"/>
                <a:sym typeface="210 디딤고딕 Light"/>
              </a:rPr>
              <a:t>01. </a:t>
            </a:r>
            <a:r>
              <a:rPr lang="en-US" sz="3399" dirty="0" err="1">
                <a:solidFill>
                  <a:srgbClr val="34332C"/>
                </a:solidFill>
                <a:latin typeface="마카롱" panose="020B0600000101010101" charset="-127"/>
                <a:ea typeface="마카롱" panose="020B0600000101010101" charset="-127"/>
                <a:cs typeface="210 디딤고딕 Light"/>
                <a:sym typeface="210 디딤고딕 Light"/>
              </a:rPr>
              <a:t>종합설계개요</a:t>
            </a:r>
            <a:endParaRPr lang="en-US" sz="3399" dirty="0">
              <a:solidFill>
                <a:srgbClr val="34332C"/>
              </a:solidFill>
              <a:latin typeface="마카롱" panose="020B0600000101010101" charset="-127"/>
              <a:ea typeface="마카롱" panose="020B0600000101010101" charset="-127"/>
              <a:cs typeface="210 디딤고딕 Light"/>
              <a:sym typeface="210 디딤고딕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7914" y="973955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27608" cy="22199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3117712" y="2910345"/>
            <a:ext cx="10993858" cy="5384693"/>
          </a:xfrm>
          <a:custGeom>
            <a:avLst/>
            <a:gdLst/>
            <a:ahLst/>
            <a:cxnLst/>
            <a:rect l="l" t="t" r="r" b="b"/>
            <a:pathLst>
              <a:path w="10993858" h="5384693">
                <a:moveTo>
                  <a:pt x="0" y="0"/>
                </a:moveTo>
                <a:lnTo>
                  <a:pt x="10993858" y="0"/>
                </a:lnTo>
                <a:lnTo>
                  <a:pt x="10993858" y="5384693"/>
                </a:lnTo>
                <a:lnTo>
                  <a:pt x="0" y="53846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156" b="-245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3117712" y="2393214"/>
            <a:ext cx="3575430" cy="683133"/>
            <a:chOff x="0" y="0"/>
            <a:chExt cx="838107" cy="16013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38107" cy="160131"/>
            </a:xfrm>
            <a:custGeom>
              <a:avLst/>
              <a:gdLst/>
              <a:ahLst/>
              <a:cxnLst/>
              <a:rect l="l" t="t" r="r" b="b"/>
              <a:pathLst>
                <a:path w="838107" h="160131">
                  <a:moveTo>
                    <a:pt x="0" y="0"/>
                  </a:moveTo>
                  <a:lnTo>
                    <a:pt x="838107" y="0"/>
                  </a:lnTo>
                  <a:lnTo>
                    <a:pt x="838107" y="160131"/>
                  </a:lnTo>
                  <a:lnTo>
                    <a:pt x="0" y="160131"/>
                  </a:lnTo>
                  <a:close/>
                </a:path>
              </a:pathLst>
            </a:custGeom>
            <a:solidFill>
              <a:srgbClr val="FFFDF8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04775"/>
              <a:ext cx="838107" cy="2649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459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34332C"/>
                  </a:solidFill>
                  <a:latin typeface="마카롱"/>
                  <a:ea typeface="마카롱"/>
                  <a:cs typeface="마카롱"/>
                  <a:sym typeface="마카롱"/>
                </a:rPr>
                <a:t>요가|DOWNDOG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793860" y="1467685"/>
            <a:ext cx="4779822" cy="613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201"/>
              </a:lnSpc>
              <a:spcBef>
                <a:spcPct val="0"/>
              </a:spcBef>
            </a:pPr>
            <a:r>
              <a:rPr lang="en-US" sz="3399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02. </a:t>
            </a:r>
            <a:r>
              <a:rPr lang="en-US" sz="3399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관련</a:t>
            </a:r>
            <a:r>
              <a:rPr lang="en-US" sz="3399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sz="3399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연구</a:t>
            </a:r>
            <a:r>
              <a:rPr lang="en-US" sz="3399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및 </a:t>
            </a:r>
            <a:r>
              <a:rPr lang="en-US" sz="3399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사례</a:t>
            </a:r>
            <a:endParaRPr lang="en-US" sz="3399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7914" y="973955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2691454" y="2393214"/>
            <a:ext cx="5345077" cy="683133"/>
            <a:chOff x="0" y="0"/>
            <a:chExt cx="1252925" cy="1601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2925" cy="160131"/>
            </a:xfrm>
            <a:custGeom>
              <a:avLst/>
              <a:gdLst/>
              <a:ahLst/>
              <a:cxnLst/>
              <a:rect l="l" t="t" r="r" b="b"/>
              <a:pathLst>
                <a:path w="1252925" h="160131">
                  <a:moveTo>
                    <a:pt x="0" y="0"/>
                  </a:moveTo>
                  <a:lnTo>
                    <a:pt x="1252925" y="0"/>
                  </a:lnTo>
                  <a:lnTo>
                    <a:pt x="1252925" y="160131"/>
                  </a:lnTo>
                  <a:lnTo>
                    <a:pt x="0" y="160131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1252925" cy="2649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459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34332C"/>
                  </a:solidFill>
                  <a:latin typeface="마카롱"/>
                  <a:ea typeface="마카롱"/>
                  <a:cs typeface="마카롱"/>
                  <a:sym typeface="마카롱"/>
                </a:rPr>
                <a:t>SNPE 바른자세 척추운동 앱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2691454" y="2950782"/>
            <a:ext cx="10941565" cy="5717692"/>
          </a:xfrm>
          <a:custGeom>
            <a:avLst/>
            <a:gdLst/>
            <a:ahLst/>
            <a:cxnLst/>
            <a:rect l="l" t="t" r="r" b="b"/>
            <a:pathLst>
              <a:path w="10941565" h="5717692">
                <a:moveTo>
                  <a:pt x="0" y="0"/>
                </a:moveTo>
                <a:lnTo>
                  <a:pt x="10941565" y="0"/>
                </a:lnTo>
                <a:lnTo>
                  <a:pt x="10941565" y="5717692"/>
                </a:lnTo>
                <a:lnTo>
                  <a:pt x="0" y="57176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09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2039600" y="1477210"/>
            <a:ext cx="4534082" cy="613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5201"/>
              </a:lnSpc>
              <a:spcBef>
                <a:spcPct val="0"/>
              </a:spcBef>
            </a:pPr>
            <a:r>
              <a:rPr lang="en-US" sz="3399" dirty="0">
                <a:solidFill>
                  <a:srgbClr val="34332C"/>
                </a:solidFill>
                <a:latin typeface="마카롱" panose="020B0600000101010101" charset="-127"/>
                <a:ea typeface="마카롱" panose="020B0600000101010101" charset="-127"/>
                <a:cs typeface="210 디딤고딕 Light"/>
                <a:sym typeface="210 디딤고딕 Light"/>
              </a:rPr>
              <a:t>02. </a:t>
            </a:r>
            <a:r>
              <a:rPr lang="en-US" sz="3399" dirty="0" err="1">
                <a:solidFill>
                  <a:srgbClr val="34332C"/>
                </a:solidFill>
                <a:latin typeface="마카롱" panose="020B0600000101010101" charset="-127"/>
                <a:ea typeface="마카롱" panose="020B0600000101010101" charset="-127"/>
                <a:cs typeface="210 디딤고딕 Light"/>
                <a:sym typeface="210 디딤고딕 Light"/>
              </a:rPr>
              <a:t>관련</a:t>
            </a:r>
            <a:r>
              <a:rPr lang="en-US" sz="3399" dirty="0">
                <a:solidFill>
                  <a:srgbClr val="34332C"/>
                </a:solidFill>
                <a:latin typeface="마카롱" panose="020B0600000101010101" charset="-127"/>
                <a:ea typeface="마카롱" panose="020B0600000101010101" charset="-127"/>
                <a:cs typeface="210 디딤고딕 Light"/>
                <a:sym typeface="210 디딤고딕 Light"/>
              </a:rPr>
              <a:t> </a:t>
            </a:r>
            <a:r>
              <a:rPr lang="en-US" sz="3399" dirty="0" err="1">
                <a:solidFill>
                  <a:srgbClr val="34332C"/>
                </a:solidFill>
                <a:latin typeface="마카롱" panose="020B0600000101010101" charset="-127"/>
                <a:ea typeface="마카롱" panose="020B0600000101010101" charset="-127"/>
                <a:cs typeface="210 디딤고딕 Light"/>
                <a:sym typeface="210 디딤고딕 Light"/>
              </a:rPr>
              <a:t>연구</a:t>
            </a:r>
            <a:r>
              <a:rPr lang="en-US" sz="3399" dirty="0">
                <a:solidFill>
                  <a:srgbClr val="34332C"/>
                </a:solidFill>
                <a:latin typeface="마카롱" panose="020B0600000101010101" charset="-127"/>
                <a:ea typeface="마카롱" panose="020B0600000101010101" charset="-127"/>
                <a:cs typeface="210 디딤고딕 Light"/>
                <a:sym typeface="210 디딤고딕 Light"/>
              </a:rPr>
              <a:t> 및 </a:t>
            </a:r>
            <a:r>
              <a:rPr lang="en-US" sz="3399" dirty="0" err="1">
                <a:solidFill>
                  <a:srgbClr val="34332C"/>
                </a:solidFill>
                <a:latin typeface="마카롱" panose="020B0600000101010101" charset="-127"/>
                <a:ea typeface="마카롱" panose="020B0600000101010101" charset="-127"/>
                <a:cs typeface="210 디딤고딕 Light"/>
                <a:sym typeface="210 디딤고딕 Light"/>
              </a:rPr>
              <a:t>사례</a:t>
            </a:r>
            <a:endParaRPr lang="en-US" sz="3399" dirty="0">
              <a:solidFill>
                <a:srgbClr val="34332C"/>
              </a:solidFill>
              <a:latin typeface="마카롱" panose="020B0600000101010101" charset="-127"/>
              <a:ea typeface="마카롱" panose="020B0600000101010101" charset="-127"/>
              <a:cs typeface="210 디딤고딕 Light"/>
              <a:sym typeface="210 디딤고딕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7914" y="973955"/>
            <a:ext cx="17277622" cy="9051246"/>
            <a:chOff x="0" y="0"/>
            <a:chExt cx="4550485" cy="23838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0485" cy="2383867"/>
            </a:xfrm>
            <a:custGeom>
              <a:avLst/>
              <a:gdLst/>
              <a:ahLst/>
              <a:cxnLst/>
              <a:rect l="l" t="t" r="r" b="b"/>
              <a:pathLst>
                <a:path w="4550485" h="2383867">
                  <a:moveTo>
                    <a:pt x="0" y="0"/>
                  </a:moveTo>
                  <a:lnTo>
                    <a:pt x="4550485" y="0"/>
                  </a:lnTo>
                  <a:lnTo>
                    <a:pt x="4550485" y="2383867"/>
                  </a:lnTo>
                  <a:lnTo>
                    <a:pt x="0" y="2383867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0485" cy="2431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458844"/>
              </p:ext>
            </p:extLst>
          </p:nvPr>
        </p:nvGraphicFramePr>
        <p:xfrm>
          <a:off x="1606216" y="2551883"/>
          <a:ext cx="15730309" cy="7210427"/>
        </p:xfrm>
        <a:graphic>
          <a:graphicData uri="http://schemas.openxmlformats.org/drawingml/2006/table">
            <a:tbl>
              <a:tblPr/>
              <a:tblGrid>
                <a:gridCol w="71314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3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71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81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30061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기능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DOWN DOG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SNPE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sym typeface="210 디딤고딕"/>
                        </a:rPr>
                        <a:t>HomePT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0061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자세 분석 및 측정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0061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요가 수련 프로그램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0061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다양한 요가 스타일 제공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0061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운동기록 및 추적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30061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자세 피드백 기능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30061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자세 시각화 기능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O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12192000" y="1477210"/>
            <a:ext cx="4381682" cy="613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5201"/>
              </a:lnSpc>
              <a:spcBef>
                <a:spcPct val="0"/>
              </a:spcBef>
            </a:pPr>
            <a:r>
              <a:rPr lang="en-US" sz="3399" dirty="0">
                <a:solidFill>
                  <a:srgbClr val="34332C"/>
                </a:solidFill>
                <a:latin typeface="마카롱" panose="020B0600000101010101" charset="-127"/>
                <a:ea typeface="마카롱" panose="020B0600000101010101" charset="-127"/>
                <a:cs typeface="210 디딤고딕 Light"/>
                <a:sym typeface="210 디딤고딕 Light"/>
              </a:rPr>
              <a:t>02. </a:t>
            </a:r>
            <a:r>
              <a:rPr lang="en-US" sz="3399" dirty="0" err="1">
                <a:solidFill>
                  <a:srgbClr val="34332C"/>
                </a:solidFill>
                <a:latin typeface="마카롱" panose="020B0600000101010101" charset="-127"/>
                <a:ea typeface="마카롱" panose="020B0600000101010101" charset="-127"/>
                <a:cs typeface="210 디딤고딕 Light"/>
                <a:sym typeface="210 디딤고딕 Light"/>
              </a:rPr>
              <a:t>관련</a:t>
            </a:r>
            <a:r>
              <a:rPr lang="en-US" sz="3399" dirty="0">
                <a:solidFill>
                  <a:srgbClr val="34332C"/>
                </a:solidFill>
                <a:latin typeface="마카롱" panose="020B0600000101010101" charset="-127"/>
                <a:ea typeface="마카롱" panose="020B0600000101010101" charset="-127"/>
                <a:cs typeface="210 디딤고딕 Light"/>
                <a:sym typeface="210 디딤고딕 Light"/>
              </a:rPr>
              <a:t> </a:t>
            </a:r>
            <a:r>
              <a:rPr lang="en-US" sz="3399" dirty="0" err="1">
                <a:solidFill>
                  <a:srgbClr val="34332C"/>
                </a:solidFill>
                <a:latin typeface="마카롱" panose="020B0600000101010101" charset="-127"/>
                <a:ea typeface="마카롱" panose="020B0600000101010101" charset="-127"/>
                <a:cs typeface="210 디딤고딕 Light"/>
                <a:sym typeface="210 디딤고딕 Light"/>
              </a:rPr>
              <a:t>연구</a:t>
            </a:r>
            <a:r>
              <a:rPr lang="en-US" sz="3399" dirty="0">
                <a:solidFill>
                  <a:srgbClr val="34332C"/>
                </a:solidFill>
                <a:latin typeface="마카롱" panose="020B0600000101010101" charset="-127"/>
                <a:ea typeface="마카롱" panose="020B0600000101010101" charset="-127"/>
                <a:cs typeface="210 디딤고딕 Light"/>
                <a:sym typeface="210 디딤고딕 Light"/>
              </a:rPr>
              <a:t> 및 </a:t>
            </a:r>
            <a:r>
              <a:rPr lang="en-US" sz="3399" dirty="0" err="1">
                <a:solidFill>
                  <a:srgbClr val="34332C"/>
                </a:solidFill>
                <a:latin typeface="마카롱" panose="020B0600000101010101" charset="-127"/>
                <a:ea typeface="마카롱" panose="020B0600000101010101" charset="-127"/>
                <a:cs typeface="210 디딤고딕 Light"/>
                <a:sym typeface="210 디딤고딕 Light"/>
              </a:rPr>
              <a:t>사례</a:t>
            </a:r>
            <a:endParaRPr lang="en-US" sz="3399" dirty="0">
              <a:solidFill>
                <a:srgbClr val="34332C"/>
              </a:solidFill>
              <a:latin typeface="마카롱" panose="020B0600000101010101" charset="-127"/>
              <a:ea typeface="마카롱" panose="020B0600000101010101" charset="-127"/>
              <a:cs typeface="210 디딤고딕 Light"/>
              <a:sym typeface="210 디딤고딕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7092507" cy="9051246"/>
            <a:chOff x="0" y="0"/>
            <a:chExt cx="4501730" cy="23838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01730" cy="2383867"/>
            </a:xfrm>
            <a:custGeom>
              <a:avLst/>
              <a:gdLst/>
              <a:ahLst/>
              <a:cxnLst/>
              <a:rect l="l" t="t" r="r" b="b"/>
              <a:pathLst>
                <a:path w="4501730" h="2383867">
                  <a:moveTo>
                    <a:pt x="0" y="0"/>
                  </a:moveTo>
                  <a:lnTo>
                    <a:pt x="4501730" y="0"/>
                  </a:lnTo>
                  <a:lnTo>
                    <a:pt x="4501730" y="2383867"/>
                  </a:lnTo>
                  <a:lnTo>
                    <a:pt x="0" y="2383867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01730" cy="2431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275188" y="3251056"/>
            <a:ext cx="16451636" cy="6494328"/>
            <a:chOff x="0" y="0"/>
            <a:chExt cx="3856385" cy="152231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856385" cy="1522319"/>
            </a:xfrm>
            <a:custGeom>
              <a:avLst/>
              <a:gdLst/>
              <a:ahLst/>
              <a:cxnLst/>
              <a:rect l="l" t="t" r="r" b="b"/>
              <a:pathLst>
                <a:path w="3856385" h="1522319">
                  <a:moveTo>
                    <a:pt x="0" y="0"/>
                  </a:moveTo>
                  <a:lnTo>
                    <a:pt x="3856385" y="0"/>
                  </a:lnTo>
                  <a:lnTo>
                    <a:pt x="3856385" y="1522319"/>
                  </a:lnTo>
                  <a:lnTo>
                    <a:pt x="0" y="152231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3856385" cy="15985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21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8182460" y="3885718"/>
            <a:ext cx="0" cy="4458103"/>
          </a:xfrm>
          <a:prstGeom prst="line">
            <a:avLst/>
          </a:prstGeom>
          <a:ln w="19050" cap="flat">
            <a:solidFill>
              <a:srgbClr val="34332C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606216" y="3422160"/>
            <a:ext cx="6995152" cy="5251951"/>
          </a:xfrm>
          <a:custGeom>
            <a:avLst/>
            <a:gdLst/>
            <a:ahLst/>
            <a:cxnLst/>
            <a:rect l="l" t="t" r="r" b="b"/>
            <a:pathLst>
              <a:path w="6995152" h="5251951">
                <a:moveTo>
                  <a:pt x="0" y="0"/>
                </a:moveTo>
                <a:lnTo>
                  <a:pt x="6995151" y="0"/>
                </a:lnTo>
                <a:lnTo>
                  <a:pt x="6995151" y="5251951"/>
                </a:lnTo>
                <a:lnTo>
                  <a:pt x="0" y="5251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9296916" y="3384324"/>
            <a:ext cx="8429907" cy="5594159"/>
          </a:xfrm>
          <a:custGeom>
            <a:avLst/>
            <a:gdLst/>
            <a:ahLst/>
            <a:cxnLst/>
            <a:rect l="l" t="t" r="r" b="b"/>
            <a:pathLst>
              <a:path w="8429907" h="5594159">
                <a:moveTo>
                  <a:pt x="0" y="0"/>
                </a:moveTo>
                <a:lnTo>
                  <a:pt x="8429908" y="0"/>
                </a:lnTo>
                <a:lnTo>
                  <a:pt x="8429908" y="5594159"/>
                </a:lnTo>
                <a:lnTo>
                  <a:pt x="0" y="55941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3700200" y="1817824"/>
            <a:ext cx="10887600" cy="1193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시스템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수행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시나리오</a:t>
            </a:r>
            <a:endParaRPr lang="en-US" sz="7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946839" y="8883233"/>
            <a:ext cx="6977480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스마트 글래스를 착용하고 촬영을 시작합니다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74561" y="8950261"/>
            <a:ext cx="9383963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스마트 글래스 디스플레이로 보이는 화면입니다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438</Words>
  <Application>Microsoft Office PowerPoint</Application>
  <PresentationFormat>사용자 지정</PresentationFormat>
  <Paragraphs>150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210 디딤고딕 Bold</vt:lpstr>
      <vt:lpstr>Arimo Bold</vt:lpstr>
      <vt:lpstr>Arial</vt:lpstr>
      <vt:lpstr>Calibri</vt:lpstr>
      <vt:lpstr>210 디딤고딕 Light</vt:lpstr>
      <vt:lpstr>210 디딤고딕</vt:lpstr>
      <vt:lpstr>마카롱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노란색 흰색 심플한 마케팅 프로젝트 프레젠테이션</dc:title>
  <dc:creator>김동일</dc:creator>
  <cp:lastModifiedBy>양동균(2019150028)</cp:lastModifiedBy>
  <cp:revision>11</cp:revision>
  <dcterms:created xsi:type="dcterms:W3CDTF">2006-08-16T00:00:00Z</dcterms:created>
  <dcterms:modified xsi:type="dcterms:W3CDTF">2024-11-27T09:59:45Z</dcterms:modified>
  <dc:identifier>DAGXTmxY1V0</dc:identifier>
</cp:coreProperties>
</file>